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945" r:id="rId2"/>
    <p:sldId id="869" r:id="rId3"/>
    <p:sldId id="870" r:id="rId4"/>
    <p:sldId id="873" r:id="rId5"/>
    <p:sldId id="932" r:id="rId6"/>
    <p:sldId id="875" r:id="rId7"/>
    <p:sldId id="876" r:id="rId8"/>
    <p:sldId id="933" r:id="rId9"/>
    <p:sldId id="878" r:id="rId10"/>
    <p:sldId id="880" r:id="rId11"/>
    <p:sldId id="881" r:id="rId12"/>
    <p:sldId id="935" r:id="rId13"/>
    <p:sldId id="937" r:id="rId14"/>
    <p:sldId id="936" r:id="rId15"/>
    <p:sldId id="882" r:id="rId16"/>
    <p:sldId id="883" r:id="rId17"/>
    <p:sldId id="884" r:id="rId18"/>
    <p:sldId id="939" r:id="rId19"/>
    <p:sldId id="938" r:id="rId20"/>
    <p:sldId id="940" r:id="rId21"/>
    <p:sldId id="941" r:id="rId22"/>
    <p:sldId id="942" r:id="rId23"/>
    <p:sldId id="886" r:id="rId24"/>
    <p:sldId id="887" r:id="rId25"/>
    <p:sldId id="947" r:id="rId26"/>
    <p:sldId id="889" r:id="rId27"/>
    <p:sldId id="890" r:id="rId28"/>
    <p:sldId id="891" r:id="rId29"/>
    <p:sldId id="892" r:id="rId30"/>
    <p:sldId id="948" r:id="rId31"/>
    <p:sldId id="949" r:id="rId32"/>
    <p:sldId id="943" r:id="rId33"/>
    <p:sldId id="894" r:id="rId34"/>
    <p:sldId id="895" r:id="rId35"/>
    <p:sldId id="896" r:id="rId36"/>
    <p:sldId id="897" r:id="rId37"/>
    <p:sldId id="898" r:id="rId38"/>
    <p:sldId id="899" r:id="rId39"/>
    <p:sldId id="900" r:id="rId40"/>
    <p:sldId id="944" r:id="rId41"/>
    <p:sldId id="902" r:id="rId42"/>
    <p:sldId id="903" r:id="rId43"/>
    <p:sldId id="904" r:id="rId44"/>
    <p:sldId id="905" r:id="rId45"/>
    <p:sldId id="906" r:id="rId46"/>
    <p:sldId id="907" r:id="rId47"/>
    <p:sldId id="908" r:id="rId48"/>
    <p:sldId id="909" r:id="rId49"/>
    <p:sldId id="910" r:id="rId50"/>
    <p:sldId id="911" r:id="rId51"/>
    <p:sldId id="912" r:id="rId52"/>
    <p:sldId id="913" r:id="rId53"/>
    <p:sldId id="914" r:id="rId54"/>
    <p:sldId id="915" r:id="rId55"/>
    <p:sldId id="916" r:id="rId56"/>
    <p:sldId id="917" r:id="rId57"/>
    <p:sldId id="918" r:id="rId58"/>
    <p:sldId id="919" r:id="rId59"/>
    <p:sldId id="920" r:id="rId60"/>
    <p:sldId id="921" r:id="rId61"/>
    <p:sldId id="922" r:id="rId62"/>
    <p:sldId id="946" r:id="rId63"/>
    <p:sldId id="923" r:id="rId64"/>
    <p:sldId id="924" r:id="rId65"/>
    <p:sldId id="925" r:id="rId66"/>
    <p:sldId id="926" r:id="rId67"/>
    <p:sldId id="927" r:id="rId68"/>
    <p:sldId id="928" r:id="rId69"/>
    <p:sldId id="929" r:id="rId70"/>
    <p:sldId id="930" r:id="rId71"/>
    <p:sldId id="835" r:id="rId7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10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34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February 7,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3: Basic Algorithm Design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234" y="0"/>
            <a:ext cx="10266468" cy="6858000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Bonneville Power Administration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7994357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200400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03359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831556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Google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9998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4911910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pic>
        <p:nvPicPr>
          <p:cNvPr id="5" name="Picture 4" descr="Barroso-stor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00" y="891867"/>
            <a:ext cx="8074800" cy="520413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4800" y="6091535"/>
            <a:ext cx="45515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Funny story about sense of scale…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79941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pic>
        <p:nvPicPr>
          <p:cNvPr id="4" name="Picture 3" descr="Barroso-storage-graph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38200" y="990600"/>
            <a:ext cx="7238334" cy="576549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 rot="5400000" flipH="1" flipV="1">
            <a:off x="1828800" y="3581400"/>
            <a:ext cx="3810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" name="Straight Connector 7"/>
          <p:cNvCxnSpPr/>
          <p:nvPr/>
        </p:nvCxnSpPr>
        <p:spPr bwMode="auto">
          <a:xfrm rot="5400000" flipH="1" flipV="1">
            <a:off x="3886200" y="3581400"/>
            <a:ext cx="381000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1510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25114"/>
            <a:ext cx="8458200" cy="49887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65246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9418564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I_015B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2"/>
            <a:ext cx="10193155" cy="6793738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Google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888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04092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540433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Aside: How much is 30 MW?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48780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“up” vs. “out”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single machine is large enough</a:t>
            </a:r>
          </a:p>
          <a:p>
            <a:pPr lvl="1"/>
            <a:r>
              <a:rPr lang="en-US" dirty="0" smtClean="0"/>
              <a:t>Smaller </a:t>
            </a:r>
            <a:r>
              <a:rPr lang="en-US" dirty="0"/>
              <a:t>cluster of </a:t>
            </a:r>
            <a:r>
              <a:rPr lang="en-US" dirty="0" smtClean="0"/>
              <a:t>large SMP </a:t>
            </a:r>
            <a:r>
              <a:rPr lang="en-US" dirty="0"/>
              <a:t>machines vs. larger cluster of commodity </a:t>
            </a:r>
            <a:r>
              <a:rPr lang="en-US" dirty="0" smtClean="0"/>
              <a:t>machines (e.g., 8 </a:t>
            </a:r>
            <a:r>
              <a:rPr lang="en-US" dirty="0"/>
              <a:t>128-core machines vs. 128 8-core </a:t>
            </a:r>
            <a:r>
              <a:rPr lang="en-US" dirty="0" smtClean="0"/>
              <a:t>machines)</a:t>
            </a:r>
            <a:endParaRPr lang="en-US" dirty="0"/>
          </a:p>
          <a:p>
            <a:r>
              <a:rPr lang="en-US" dirty="0" smtClean="0"/>
              <a:t>Nodes need to talk to each other!</a:t>
            </a:r>
          </a:p>
          <a:p>
            <a:pPr lvl="1"/>
            <a:r>
              <a:rPr lang="en-US" dirty="0" smtClean="0"/>
              <a:t>Intra-node latencies: ~100 </a:t>
            </a:r>
            <a:r>
              <a:rPr lang="en-US" dirty="0" smtClean="0">
                <a:sym typeface="Symbol"/>
              </a:rPr>
              <a:t>ns</a:t>
            </a:r>
          </a:p>
          <a:p>
            <a:pPr lvl="1"/>
            <a:r>
              <a:rPr lang="en-US" dirty="0" smtClean="0"/>
              <a:t>Inter-node latencies: ~100 </a:t>
            </a:r>
            <a:r>
              <a:rPr lang="en-US" dirty="0" smtClean="0">
                <a:sym typeface="Symbol"/>
              </a:rPr>
              <a:t>s</a:t>
            </a:r>
          </a:p>
          <a:p>
            <a:r>
              <a:rPr lang="en-US" dirty="0" smtClean="0"/>
              <a:t>Let’s model communication overhead…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7788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analysis on this an subsequent slides from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07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Communication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execution cost model:</a:t>
            </a:r>
          </a:p>
          <a:p>
            <a:pPr lvl="1"/>
            <a:r>
              <a:rPr lang="en-US" dirty="0" smtClean="0"/>
              <a:t>Total cost = cost of computation + cost to access global data</a:t>
            </a:r>
          </a:p>
          <a:p>
            <a:pPr lvl="1"/>
            <a:r>
              <a:rPr lang="en-US" dirty="0" smtClean="0"/>
              <a:t>Fraction of local access inversely proportional to size of cluster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nodes (ignore cores for now)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Light communication: </a:t>
            </a:r>
            <a:r>
              <a:rPr lang="en-US" i="1" dirty="0" smtClean="0"/>
              <a:t>f </a:t>
            </a:r>
            <a:r>
              <a:rPr lang="en-US" dirty="0" smtClean="0"/>
              <a:t>=1</a:t>
            </a:r>
          </a:p>
          <a:p>
            <a:pPr lvl="2"/>
            <a:r>
              <a:rPr lang="en-US" dirty="0" smtClean="0"/>
              <a:t>Medium communication: </a:t>
            </a:r>
            <a:r>
              <a:rPr lang="en-US" i="1" dirty="0" smtClean="0"/>
              <a:t>f</a:t>
            </a:r>
            <a:r>
              <a:rPr lang="en-US" dirty="0" smtClean="0"/>
              <a:t> =10</a:t>
            </a:r>
          </a:p>
          <a:p>
            <a:pPr lvl="2"/>
            <a:r>
              <a:rPr lang="en-US" dirty="0" smtClean="0"/>
              <a:t>Heavy communication: </a:t>
            </a:r>
            <a:r>
              <a:rPr lang="en-US" i="1" dirty="0" smtClean="0"/>
              <a:t>f</a:t>
            </a:r>
            <a:r>
              <a:rPr lang="en-US" dirty="0" smtClean="0"/>
              <a:t> =100</a:t>
            </a:r>
          </a:p>
          <a:p>
            <a:r>
              <a:rPr lang="en-US" dirty="0" smtClean="0"/>
              <a:t>What are the costs in parallelization?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2819400"/>
            <a:ext cx="5359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</a:rPr>
              <a:t>1 ms + </a:t>
            </a:r>
            <a:r>
              <a:rPr lang="en-US" sz="2000" b="0" i="1" dirty="0" smtClean="0">
                <a:solidFill>
                  <a:schemeClr val="bg1"/>
                </a:solidFill>
              </a:rPr>
              <a:t>f</a:t>
            </a:r>
            <a:r>
              <a:rPr lang="en-US" sz="2000" b="0" dirty="0" smtClean="0">
                <a:solidFill>
                  <a:schemeClr val="bg1"/>
                </a:solidFill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</a:t>
            </a:r>
            <a:r>
              <a:rPr lang="en-US" sz="2000" b="0" dirty="0" smtClean="0">
                <a:solidFill>
                  <a:schemeClr val="bg1"/>
                </a:solidFill>
              </a:rPr>
              <a:t> [100 ns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 (1/</a:t>
            </a:r>
            <a:r>
              <a:rPr lang="en-US" sz="2000" b="0" i="1" dirty="0" smtClean="0">
                <a:solidFill>
                  <a:schemeClr val="bg1"/>
                </a:solidFill>
              </a:rPr>
              <a:t>n)</a:t>
            </a:r>
            <a:r>
              <a:rPr lang="en-US" sz="2000" b="0" dirty="0" smtClean="0">
                <a:solidFill>
                  <a:schemeClr val="bg1"/>
                </a:solidFill>
              </a:rPr>
              <a:t> + 100 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sym typeface="Symbol"/>
              </a:rPr>
              <a:t></a:t>
            </a:r>
            <a:r>
              <a:rPr lang="en-US" sz="2000" b="0" dirty="0" smtClean="0">
                <a:solidFill>
                  <a:schemeClr val="bg1"/>
                </a:solidFill>
              </a:rPr>
              <a:t>s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</a:t>
            </a:r>
            <a:r>
              <a:rPr lang="en-US" sz="2000" b="0" dirty="0" smtClean="0">
                <a:solidFill>
                  <a:schemeClr val="bg1"/>
                </a:solidFill>
              </a:rPr>
              <a:t> (1 - 1/</a:t>
            </a:r>
            <a:r>
              <a:rPr lang="en-US" sz="2000" b="0" i="1" dirty="0" smtClean="0">
                <a:solidFill>
                  <a:schemeClr val="bg1"/>
                </a:solidFill>
              </a:rPr>
              <a:t>n</a:t>
            </a:r>
            <a:r>
              <a:rPr lang="en-US" sz="2000" b="0" dirty="0" smtClean="0">
                <a:solidFill>
                  <a:schemeClr val="bg1"/>
                </a:solidFill>
              </a:rPr>
              <a:t>)]</a:t>
            </a:r>
            <a:endParaRPr lang="en-U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79135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Parallelization</a:t>
            </a:r>
            <a:endParaRPr lang="en-US" dirty="0"/>
          </a:p>
        </p:txBody>
      </p:sp>
      <p:pic>
        <p:nvPicPr>
          <p:cNvPr id="4" name="Content Placeholder 3" descr="up-vs-out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4425" y="1895475"/>
            <a:ext cx="6991350" cy="3448050"/>
          </a:xfrm>
        </p:spPr>
      </p:pic>
    </p:spTree>
    <p:extLst>
      <p:ext uri="{BB962C8B-B14F-4D97-AF65-F5344CB8AC3E}">
        <p14:creationId xmlns:p14="http://schemas.microsoft.com/office/powerpoint/2010/main" val="12572342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scaling “up”</a:t>
            </a:r>
            <a:endParaRPr lang="en-US" dirty="0"/>
          </a:p>
        </p:txBody>
      </p:sp>
      <p:pic>
        <p:nvPicPr>
          <p:cNvPr id="4" name="Content Placeholder 3" descr="up-vs-out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38237" y="1938337"/>
            <a:ext cx="6943725" cy="3362325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58000" y="5867400"/>
            <a:ext cx="1705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So why not?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42236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Seeks vs.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 1 TB database with 100 byte records</a:t>
            </a:r>
          </a:p>
          <a:p>
            <a:pPr lvl="1"/>
            <a:r>
              <a:rPr lang="en-US" dirty="0" smtClean="0"/>
              <a:t>We want to update 1 percent of the records</a:t>
            </a:r>
          </a:p>
          <a:p>
            <a:r>
              <a:rPr lang="en-US" dirty="0" smtClean="0"/>
              <a:t>Scenario 1: random access</a:t>
            </a:r>
          </a:p>
          <a:p>
            <a:pPr lvl="1"/>
            <a:r>
              <a:rPr lang="en-US" dirty="0" smtClean="0"/>
              <a:t>Each update takes ~30 ms (seek, read, write)</a:t>
            </a:r>
          </a:p>
          <a:p>
            <a:pPr lvl="1"/>
            <a:r>
              <a:rPr lang="en-US" dirty="0" smtClean="0"/>
              <a:t>10</a:t>
            </a:r>
            <a:r>
              <a:rPr lang="en-US" baseline="30000" dirty="0" smtClean="0"/>
              <a:t>8</a:t>
            </a:r>
            <a:r>
              <a:rPr lang="en-US" dirty="0" smtClean="0"/>
              <a:t> updates = ~35 days</a:t>
            </a:r>
          </a:p>
          <a:p>
            <a:r>
              <a:rPr lang="en-US" dirty="0" smtClean="0"/>
              <a:t>Scenario 2: rewrite all records</a:t>
            </a:r>
          </a:p>
          <a:p>
            <a:pPr lvl="1"/>
            <a:r>
              <a:rPr lang="en-US" dirty="0" smtClean="0"/>
              <a:t>Assume 100 MB/s throughput</a:t>
            </a:r>
          </a:p>
          <a:p>
            <a:pPr lvl="1"/>
            <a:r>
              <a:rPr lang="en-US" dirty="0" smtClean="0"/>
              <a:t>Time = 5.6 hours(!)</a:t>
            </a:r>
          </a:p>
          <a:p>
            <a:r>
              <a:rPr lang="en-US" dirty="0" smtClean="0"/>
              <a:t>Lesson: avoid random seeks!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7142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Ted Dunning, on Hadoop mailing list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88328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Justifying the 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7686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Everyone Should Know*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1473840"/>
              </p:ext>
            </p:extLst>
          </p:nvPr>
        </p:nvGraphicFramePr>
        <p:xfrm>
          <a:off x="838200" y="1559560"/>
          <a:ext cx="7467600" cy="4079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24400"/>
                <a:gridCol w="2743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L1 cache reference 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0.5 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Branch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mispredict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 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L2 cache reference 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 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Mutex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 lock/unlock 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25 ns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Main memory reference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100 ns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Send 2K bytes over 1 </a:t>
                      </a:r>
                      <a:r>
                        <a:rPr lang="en-US" sz="1800" dirty="0" err="1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Gbps</a:t>
                      </a: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 network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20,000 ns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Read 1 MB sequentially from memory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250,000 ns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Round trip within same datacenter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500,000 ns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Disk seek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10,000,000 ns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Read 1 MB sequentially from disk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20,000,000 ns</a:t>
                      </a: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Send packet CA → Netherlands → CA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r" defTabSz="91425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150,000,000 ns</a:t>
                      </a:r>
                      <a:endParaRPr lang="en-US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84725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* According to Jeff Dean (LADIS 2009 keynote)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98519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oia5.1000pi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37616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5226784"/>
            <a:ext cx="5791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"/>
                <a:cs typeface="Gill Sans"/>
              </a:rPr>
              <a:t>Sequoia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16.32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PFLOPS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98,304 nodes with 1,572,864 million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cores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1.6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petabytes of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7.9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MWatts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total power</a:t>
            </a:r>
          </a:p>
        </p:txBody>
      </p:sp>
    </p:spTree>
    <p:extLst>
      <p:ext uri="{BB962C8B-B14F-4D97-AF65-F5344CB8AC3E}">
        <p14:creationId xmlns:p14="http://schemas.microsoft.com/office/powerpoint/2010/main" val="2223697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oiaSystemConfi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024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979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LLNL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33072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MapReduce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MapReduce: Recap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must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Optionally, also: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 lvl="1">
              <a:lnSpc>
                <a:spcPct val="90000"/>
              </a:lnSpc>
            </a:pP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53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909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“Everything Else”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execution framework handles everything else…</a:t>
            </a:r>
          </a:p>
          <a:p>
            <a:pPr lvl="1"/>
            <a:r>
              <a:rPr lang="en-US" dirty="0" smtClean="0"/>
              <a:t>Scheduling: assigns workers to map and reduce tasks</a:t>
            </a:r>
          </a:p>
          <a:p>
            <a:pPr lvl="1"/>
            <a:r>
              <a:rPr lang="en-US" dirty="0" smtClean="0"/>
              <a:t>“Data distribution”: moves processes to data</a:t>
            </a:r>
          </a:p>
          <a:p>
            <a:pPr lvl="1"/>
            <a:r>
              <a:rPr lang="en-US" dirty="0" smtClean="0"/>
              <a:t>Synchronization: gathers, sorts, and shuffles intermediate data</a:t>
            </a:r>
          </a:p>
          <a:p>
            <a:pPr lvl="1"/>
            <a:r>
              <a:rPr lang="en-US" dirty="0" smtClean="0"/>
              <a:t>Errors and faults: detects worker failures and restarts</a:t>
            </a:r>
          </a:p>
          <a:p>
            <a:r>
              <a:rPr lang="en-US" dirty="0" smtClean="0"/>
              <a:t>Limited control over data and execution flow</a:t>
            </a:r>
          </a:p>
          <a:p>
            <a:pPr lvl="1"/>
            <a:r>
              <a:rPr lang="en-US" dirty="0" smtClean="0"/>
              <a:t>All algorithms must expressed in m, r, c, p</a:t>
            </a:r>
          </a:p>
          <a:p>
            <a:r>
              <a:rPr lang="en-US" dirty="0" smtClean="0"/>
              <a:t>You don’t know:</a:t>
            </a:r>
          </a:p>
          <a:p>
            <a:pPr lvl="1"/>
            <a:r>
              <a:rPr lang="en-US" dirty="0" smtClean="0"/>
              <a:t>Where </a:t>
            </a:r>
            <a:r>
              <a:rPr lang="en-US" dirty="0" err="1" smtClean="0"/>
              <a:t>mappers</a:t>
            </a:r>
            <a:r>
              <a:rPr lang="en-US" dirty="0" smtClean="0"/>
              <a:t> and reducers run</a:t>
            </a:r>
          </a:p>
          <a:p>
            <a:pPr lvl="1"/>
            <a:r>
              <a:rPr lang="en-US" dirty="0" smtClean="0"/>
              <a:t>When a mapper or reducer begins or finishes</a:t>
            </a:r>
          </a:p>
          <a:p>
            <a:pPr lvl="1"/>
            <a:r>
              <a:rPr lang="en-US" dirty="0" smtClean="0"/>
              <a:t>Which input a particular mapper is processing</a:t>
            </a:r>
          </a:p>
          <a:p>
            <a:pPr lvl="1"/>
            <a:r>
              <a:rPr lang="en-US" dirty="0" smtClean="0"/>
              <a:t>Which intermediate key a particular reducer is processing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4641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Tools for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Cleverly-constructed data structures</a:t>
            </a:r>
          </a:p>
          <a:p>
            <a:pPr lvl="1"/>
            <a:r>
              <a:rPr lang="en-US" dirty="0" smtClean="0"/>
              <a:t>Bring partial results together</a:t>
            </a:r>
          </a:p>
          <a:p>
            <a:r>
              <a:rPr lang="en-US" dirty="0" smtClean="0"/>
              <a:t>Sort order of intermediate keys</a:t>
            </a:r>
          </a:p>
          <a:p>
            <a:pPr lvl="1"/>
            <a:r>
              <a:rPr lang="en-US" dirty="0" smtClean="0"/>
              <a:t>Control order in which reducers process keys</a:t>
            </a:r>
          </a:p>
          <a:p>
            <a:r>
              <a:rPr lang="en-US" dirty="0" smtClean="0"/>
              <a:t>Partitioner</a:t>
            </a:r>
          </a:p>
          <a:p>
            <a:pPr lvl="1"/>
            <a:r>
              <a:rPr lang="en-US" dirty="0" smtClean="0"/>
              <a:t>Control which reducer processes which keys</a:t>
            </a:r>
          </a:p>
          <a:p>
            <a:r>
              <a:rPr lang="en-US" dirty="0" smtClean="0"/>
              <a:t>Preserving state in </a:t>
            </a:r>
            <a:r>
              <a:rPr lang="en-US" dirty="0" err="1" smtClean="0"/>
              <a:t>mappers</a:t>
            </a:r>
            <a:r>
              <a:rPr lang="en-US" dirty="0" smtClean="0"/>
              <a:t> and reducers</a:t>
            </a:r>
          </a:p>
          <a:p>
            <a:pPr lvl="1"/>
            <a:r>
              <a:rPr lang="en-US" dirty="0" smtClean="0"/>
              <a:t>Capture dependencies across multiple keys and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4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Preserving State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066800" y="1676400"/>
            <a:ext cx="2057401" cy="3886200"/>
            <a:chOff x="1143000" y="1676400"/>
            <a:chExt cx="2057401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001" y="1828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 object</a:t>
              </a:r>
              <a:endParaRPr lang="en-US" sz="180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295400" y="28956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5052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295400" y="47244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3622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124200" y="22860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20998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object per task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172199" y="1676400"/>
            <a:ext cx="2057401" cy="3886200"/>
            <a:chOff x="6019800" y="1676400"/>
            <a:chExt cx="2057401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1" y="1828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Reducer object</a:t>
              </a:r>
              <a:endParaRPr lang="en-US" sz="180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400799" y="28956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00799" y="35052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799" y="47244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close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705599" y="23622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638799" y="22860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895601" y="37059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1207" y="3505200"/>
            <a:ext cx="1640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input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key-value pair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95800" y="4139624"/>
            <a:ext cx="1574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key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791199" y="43418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895601" y="31242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297180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initialization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638800" y="31242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895602" y="49530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0" y="480060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cleanup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486399" y="49530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295400" y="25146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696199" y="25146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1482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Hadoop Algorithms: Themes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object creation</a:t>
            </a:r>
          </a:p>
          <a:p>
            <a:pPr lvl="1"/>
            <a:r>
              <a:rPr lang="en-US" dirty="0" smtClean="0"/>
              <a:t>Inherently costly operation</a:t>
            </a:r>
          </a:p>
          <a:p>
            <a:pPr lvl="1"/>
            <a:r>
              <a:rPr lang="en-US" dirty="0" smtClean="0"/>
              <a:t>Garbage collection</a:t>
            </a:r>
          </a:p>
          <a:p>
            <a:r>
              <a:rPr lang="en-US" dirty="0" smtClean="0"/>
              <a:t>Avoid buffering</a:t>
            </a:r>
          </a:p>
          <a:p>
            <a:pPr lvl="1"/>
            <a:r>
              <a:rPr lang="en-US" dirty="0" smtClean="0"/>
              <a:t>Limited heap size</a:t>
            </a:r>
          </a:p>
          <a:p>
            <a:pPr lvl="1"/>
            <a:r>
              <a:rPr lang="en-US" dirty="0" smtClean="0"/>
              <a:t>Works for small datasets, but won’t scale!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389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Local Aggregation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 scaling characteristics:</a:t>
            </a:r>
          </a:p>
          <a:p>
            <a:pPr lvl="1"/>
            <a:r>
              <a:rPr lang="en-US" dirty="0" smtClean="0"/>
              <a:t>Twice the data, twice the running time</a:t>
            </a:r>
          </a:p>
          <a:p>
            <a:pPr lvl="1"/>
            <a:r>
              <a:rPr lang="en-US" dirty="0" smtClean="0"/>
              <a:t>Twice the resources, half the running time</a:t>
            </a:r>
          </a:p>
          <a:p>
            <a:r>
              <a:rPr lang="en-US" dirty="0" smtClean="0"/>
              <a:t>Why can’t we achieve this?</a:t>
            </a:r>
          </a:p>
          <a:p>
            <a:pPr lvl="1"/>
            <a:r>
              <a:rPr lang="en-US" dirty="0" smtClean="0"/>
              <a:t>Synchronization requires communication</a:t>
            </a:r>
          </a:p>
          <a:p>
            <a:pPr lvl="1"/>
            <a:r>
              <a:rPr lang="en-US" dirty="0" smtClean="0"/>
              <a:t>Communication kills performance</a:t>
            </a:r>
          </a:p>
          <a:p>
            <a:r>
              <a:rPr lang="en-US" dirty="0" smtClean="0"/>
              <a:t>Thus… avoid communication!</a:t>
            </a:r>
          </a:p>
          <a:p>
            <a:pPr lvl="1"/>
            <a:r>
              <a:rPr lang="en-US" dirty="0" smtClean="0"/>
              <a:t>Reduce intermediate data via local aggregation</a:t>
            </a:r>
          </a:p>
          <a:p>
            <a:pPr lvl="1"/>
            <a:r>
              <a:rPr lang="en-US" dirty="0" smtClean="0"/>
              <a:t>Combiners can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609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“The datacenter </a:t>
            </a:r>
            <a:r>
              <a:rPr lang="en-US" i="1" dirty="0" smtClean="0"/>
              <a:t>is</a:t>
            </a:r>
            <a:r>
              <a:rPr lang="en-US" dirty="0" smtClean="0"/>
              <a:t> the computer” </a:t>
            </a:r>
          </a:p>
          <a:p>
            <a:pPr lvl="1"/>
            <a:r>
              <a:rPr lang="en-US" dirty="0" smtClean="0"/>
              <a:t>Understanding the design of warehouse-sized computes</a:t>
            </a:r>
          </a:p>
          <a:p>
            <a:r>
              <a:rPr lang="en-US" dirty="0" smtClean="0"/>
              <a:t>MapReduce algorithm design</a:t>
            </a:r>
          </a:p>
          <a:p>
            <a:pPr lvl="1"/>
            <a:r>
              <a:rPr lang="en-US" dirty="0" smtClean="0"/>
              <a:t>How do you express everything in terms of m, r, c, p?</a:t>
            </a:r>
          </a:p>
          <a:p>
            <a:pPr lvl="1"/>
            <a:r>
              <a:rPr lang="en-US" dirty="0" smtClean="0"/>
              <a:t>Toward “design patterns”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576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492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Baseline</a:t>
            </a:r>
            <a:endParaRPr lang="en-US" dirty="0"/>
          </a:p>
        </p:txBody>
      </p:sp>
      <p:pic>
        <p:nvPicPr>
          <p:cNvPr id="5" name="Picture 4" descr="w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1962150"/>
            <a:ext cx="4876800" cy="283845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53289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impact of combiners?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366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Version 1</a:t>
            </a:r>
            <a:endParaRPr lang="en-US" dirty="0"/>
          </a:p>
        </p:txBody>
      </p:sp>
      <p:pic>
        <p:nvPicPr>
          <p:cNvPr id="6" name="Picture 5" descr="w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2286000"/>
            <a:ext cx="8172450" cy="19812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1254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Version 2</a:t>
            </a:r>
            <a:endParaRPr lang="en-US" dirty="0"/>
          </a:p>
        </p:txBody>
      </p:sp>
      <p:pic>
        <p:nvPicPr>
          <p:cNvPr id="4" name="Picture 3" descr="wc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2286000"/>
            <a:ext cx="8162925" cy="250507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075324" y="2471905"/>
            <a:ext cx="4071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preserve state across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input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key-value pairs!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7090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 for Local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“In-mapper combining”</a:t>
            </a:r>
          </a:p>
          <a:p>
            <a:pPr lvl="1"/>
            <a:r>
              <a:rPr lang="en-US" dirty="0" smtClean="0"/>
              <a:t>Fold the functionality of the combiner into the mapper by preserving state across multiple map calls</a:t>
            </a:r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Why is this faster than actual combiners?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Explicit memory management required</a:t>
            </a:r>
          </a:p>
          <a:p>
            <a:pPr lvl="1"/>
            <a:r>
              <a:rPr lang="en-US" dirty="0" smtClean="0"/>
              <a:t>Potential for order-dependent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497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Combiners and reducers share same method signature</a:t>
            </a:r>
          </a:p>
          <a:p>
            <a:pPr lvl="1"/>
            <a:r>
              <a:rPr lang="en-US" dirty="0" smtClean="0"/>
              <a:t>Sometimes, reducers can serve as combiners</a:t>
            </a:r>
          </a:p>
          <a:p>
            <a:pPr lvl="1"/>
            <a:r>
              <a:rPr lang="en-US" dirty="0" smtClean="0"/>
              <a:t>Often, not…</a:t>
            </a:r>
          </a:p>
          <a:p>
            <a:r>
              <a:rPr lang="en-US" dirty="0" smtClean="0"/>
              <a:t>Remember: combiner are optional optimizations</a:t>
            </a:r>
          </a:p>
          <a:p>
            <a:pPr lvl="1"/>
            <a:r>
              <a:rPr lang="en-US" dirty="0" smtClean="0"/>
              <a:t>Should not affect algorithm correctness</a:t>
            </a:r>
          </a:p>
          <a:p>
            <a:pPr lvl="1"/>
            <a:r>
              <a:rPr lang="en-US" dirty="0" smtClean="0"/>
              <a:t>May be run 0, 1, or multiple times</a:t>
            </a:r>
          </a:p>
          <a:p>
            <a:r>
              <a:rPr lang="en-US" dirty="0" smtClean="0"/>
              <a:t>Example: find average of integers associated with the same key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85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1</a:t>
            </a:r>
            <a:endParaRPr lang="en-US" dirty="0"/>
          </a:p>
        </p:txBody>
      </p:sp>
      <p:pic>
        <p:nvPicPr>
          <p:cNvPr id="4" name="Picture 3" descr="compute-mea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825" y="1719262"/>
            <a:ext cx="5086350" cy="341947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24000" y="5867400"/>
            <a:ext cx="63585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can’t we use reducer as combiner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852363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2</a:t>
            </a:r>
            <a:endParaRPr lang="en-US" dirty="0"/>
          </a:p>
        </p:txBody>
      </p:sp>
      <p:pic>
        <p:nvPicPr>
          <p:cNvPr id="5" name="Picture 4" descr="compute-mea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0" y="1097280"/>
            <a:ext cx="7372350" cy="5092065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815277" y="6015335"/>
            <a:ext cx="3871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doesn’t this work?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9325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3</a:t>
            </a:r>
            <a:endParaRPr lang="en-US" dirty="0"/>
          </a:p>
        </p:txBody>
      </p:sp>
      <p:pic>
        <p:nvPicPr>
          <p:cNvPr id="5" name="Picture 4" descr="compute-mea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1" y="1088707"/>
            <a:ext cx="5306378" cy="508349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239000" y="5943600"/>
            <a:ext cx="122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Fixed</a:t>
            </a: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34346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the Mean</a:t>
            </a:r>
            <a:r>
              <a:rPr lang="en-US" dirty="0" smtClean="0"/>
              <a:t>: Version 4</a:t>
            </a:r>
            <a:endParaRPr lang="en-US" dirty="0"/>
          </a:p>
        </p:txBody>
      </p:sp>
      <p:pic>
        <p:nvPicPr>
          <p:cNvPr id="5" name="Picture 4" descr="compute-mean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9350" y="2043112"/>
            <a:ext cx="4305300" cy="2771775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910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763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84406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Design: Running Example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co-occurrence matrix for a text collection</a:t>
            </a:r>
          </a:p>
          <a:p>
            <a:pPr lvl="1"/>
            <a:r>
              <a:rPr lang="en-US" dirty="0" smtClean="0"/>
              <a:t>M = N </a:t>
            </a:r>
            <a:r>
              <a:rPr lang="en-US" dirty="0" err="1" smtClean="0"/>
              <a:t>x</a:t>
            </a:r>
            <a:r>
              <a:rPr lang="en-US" dirty="0" smtClean="0"/>
              <a:t> N matrix (N = vocabulary size)</a:t>
            </a:r>
          </a:p>
          <a:p>
            <a:pPr lvl="1"/>
            <a:r>
              <a:rPr lang="en-US" dirty="0" err="1" smtClean="0"/>
              <a:t>M</a:t>
            </a:r>
            <a:r>
              <a:rPr lang="en-US" i="1" baseline="-25000" dirty="0" err="1" smtClean="0"/>
              <a:t>ij</a:t>
            </a:r>
            <a:r>
              <a:rPr lang="en-US" dirty="0" smtClean="0"/>
              <a:t>: number of times </a:t>
            </a:r>
            <a:r>
              <a:rPr lang="en-US" i="1" dirty="0" err="1" smtClean="0"/>
              <a:t>i</a:t>
            </a:r>
            <a:r>
              <a:rPr lang="en-US" dirty="0" smtClean="0"/>
              <a:t> and </a:t>
            </a:r>
            <a:r>
              <a:rPr lang="en-US" i="1" dirty="0" err="1" smtClean="0"/>
              <a:t>j</a:t>
            </a:r>
            <a:r>
              <a:rPr lang="en-US" dirty="0" smtClean="0"/>
              <a:t> co-occur in some context </a:t>
            </a:r>
            <a:br>
              <a:rPr lang="en-US" dirty="0" smtClean="0"/>
            </a:br>
            <a:r>
              <a:rPr lang="en-US" dirty="0" smtClean="0"/>
              <a:t>(for concreteness, let’s say context = sentence)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Distributional profiles as a way of measuring semantic distance</a:t>
            </a:r>
          </a:p>
          <a:p>
            <a:pPr lvl="1"/>
            <a:r>
              <a:rPr lang="en-US" dirty="0" smtClean="0"/>
              <a:t>Semantic distance useful for many language processing tasks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0746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MapReduce: Large Counting Problems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co-occurrence matrix for a text collection</a:t>
            </a:r>
            <a:br>
              <a:rPr lang="en-US" dirty="0" smtClean="0"/>
            </a:br>
            <a:r>
              <a:rPr lang="en-US" dirty="0" smtClean="0"/>
              <a:t>= specific instance of a large counting problem</a:t>
            </a:r>
          </a:p>
          <a:p>
            <a:pPr lvl="1"/>
            <a:r>
              <a:rPr lang="en-US" dirty="0" smtClean="0"/>
              <a:t>A large event space (number of terms)</a:t>
            </a:r>
          </a:p>
          <a:p>
            <a:pPr lvl="1"/>
            <a:r>
              <a:rPr lang="en-US" dirty="0" smtClean="0"/>
              <a:t>A large number of observations (the collection itself)</a:t>
            </a:r>
          </a:p>
          <a:p>
            <a:pPr lvl="1"/>
            <a:r>
              <a:rPr lang="en-US" dirty="0" smtClean="0"/>
              <a:t>Goal: keep track of interesting statistics about the events</a:t>
            </a:r>
          </a:p>
          <a:p>
            <a:r>
              <a:rPr lang="en-US" dirty="0" smtClean="0"/>
              <a:t>Basic approach</a:t>
            </a:r>
          </a:p>
          <a:p>
            <a:pPr lvl="1"/>
            <a:r>
              <a:rPr lang="en-US" dirty="0" err="1" smtClean="0"/>
              <a:t>Mappers</a:t>
            </a:r>
            <a:r>
              <a:rPr lang="en-US" dirty="0" smtClean="0"/>
              <a:t> generate partial counts</a:t>
            </a:r>
          </a:p>
          <a:p>
            <a:pPr lvl="1"/>
            <a:r>
              <a:rPr lang="en-US" dirty="0" smtClean="0"/>
              <a:t>Reducers aggregate partial counts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882989" y="5029200"/>
            <a:ext cx="7575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How do we aggregate partial counts efficiently?</a:t>
            </a:r>
            <a:endParaRPr lang="en-US" sz="2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21723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Try: “Pairs”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mapper takes a sentence:</a:t>
            </a:r>
          </a:p>
          <a:p>
            <a:pPr lvl="1"/>
            <a:r>
              <a:rPr lang="en-US" dirty="0" smtClean="0"/>
              <a:t>Generate all co-occurring term pairs</a:t>
            </a:r>
          </a:p>
          <a:p>
            <a:pPr lvl="1"/>
            <a:r>
              <a:rPr lang="en-US" dirty="0" smtClean="0"/>
              <a:t>For all pairs, emit (a, b) → count</a:t>
            </a:r>
          </a:p>
          <a:p>
            <a:r>
              <a:rPr lang="en-US" dirty="0" smtClean="0"/>
              <a:t>Reducers sum up counts associated with these pairs</a:t>
            </a:r>
          </a:p>
          <a:p>
            <a:r>
              <a:rPr lang="en-US" dirty="0" smtClean="0"/>
              <a:t>Use combiners!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20146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Pairs: Pseudo-Code</a:t>
            </a:r>
            <a:endParaRPr lang="en-US" dirty="0"/>
          </a:p>
        </p:txBody>
      </p:sp>
      <p:pic>
        <p:nvPicPr>
          <p:cNvPr id="4" name="Content Placeholder 3" descr="matrix-pai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62" y="2071687"/>
            <a:ext cx="8220075" cy="3095625"/>
          </a:xfrm>
        </p:spPr>
      </p:pic>
    </p:spTree>
    <p:extLst>
      <p:ext uri="{BB962C8B-B14F-4D97-AF65-F5344CB8AC3E}">
        <p14:creationId xmlns:p14="http://schemas.microsoft.com/office/powerpoint/2010/main" val="23138590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“Pairs” Analysis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implement, easy to understand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Lots of pairs to sort and shuffle around (upper bound?)</a:t>
            </a:r>
          </a:p>
          <a:p>
            <a:pPr lvl="1"/>
            <a:r>
              <a:rPr lang="en-US" dirty="0" smtClean="0"/>
              <a:t>Not many opportunities for combiners to work</a:t>
            </a:r>
          </a:p>
        </p:txBody>
      </p:sp>
    </p:spTree>
    <p:extLst>
      <p:ext uri="{BB962C8B-B14F-4D97-AF65-F5344CB8AC3E}">
        <p14:creationId xmlns:p14="http://schemas.microsoft.com/office/powerpoint/2010/main" val="1451213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Try: “Stripes”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group together pairs into an associative array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 err="1" smtClean="0"/>
              <a:t>mapper</a:t>
            </a:r>
            <a:r>
              <a:rPr lang="en-US" dirty="0" smtClean="0"/>
              <a:t> takes a sentence:</a:t>
            </a:r>
          </a:p>
          <a:p>
            <a:pPr lvl="1"/>
            <a:r>
              <a:rPr lang="en-US" dirty="0" smtClean="0"/>
              <a:t>Generate all co-occurring term pairs</a:t>
            </a:r>
          </a:p>
          <a:p>
            <a:pPr lvl="1"/>
            <a:r>
              <a:rPr lang="en-US" dirty="0" smtClean="0"/>
              <a:t>For each term, emit a → { b: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b</a:t>
            </a:r>
            <a:r>
              <a:rPr lang="en-US" dirty="0" smtClean="0"/>
              <a:t>, c: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c</a:t>
            </a:r>
            <a:r>
              <a:rPr lang="en-US" dirty="0" smtClean="0"/>
              <a:t>, d: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d</a:t>
            </a:r>
            <a:r>
              <a:rPr lang="en-US" dirty="0" smtClean="0"/>
              <a:t> … }</a:t>
            </a:r>
          </a:p>
          <a:p>
            <a:r>
              <a:rPr lang="en-US" dirty="0" smtClean="0"/>
              <a:t>Reducers perform element-wise sum of associative arrays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258888" y="1570038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3886200" y="2103438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1905000" y="4953000"/>
            <a:ext cx="33131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        d: 5, e: 3 }</a:t>
            </a:r>
          </a:p>
          <a:p>
            <a:r>
              <a:rPr lang="en-US" sz="1800" b="0">
                <a:solidFill>
                  <a:schemeClr val="bg1"/>
                </a:solidFill>
              </a:rPr>
              <a:t>a → { b: 1, c: 2, d: 2,         f: 2 }</a:t>
            </a:r>
          </a:p>
          <a:p>
            <a:r>
              <a:rPr lang="en-US" sz="1800" b="0">
                <a:solidFill>
                  <a:schemeClr val="bg1"/>
                </a:solidFill>
              </a:rPr>
              <a:t>a → { b: 2, c: 2, d: 7, e: 3, f: 2 }</a:t>
            </a:r>
          </a:p>
        </p:txBody>
      </p:sp>
      <p:cxnSp>
        <p:nvCxnSpPr>
          <p:cNvPr id="14343" name="Straight Connector 7"/>
          <p:cNvCxnSpPr>
            <a:cxnSpLocks noChangeShapeType="1"/>
          </p:cNvCxnSpPr>
          <p:nvPr/>
        </p:nvCxnSpPr>
        <p:spPr bwMode="auto">
          <a:xfrm>
            <a:off x="1524000" y="5562600"/>
            <a:ext cx="381000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1447800" y="5257800"/>
            <a:ext cx="333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 rot="20634739">
            <a:off x="4117426" y="5336130"/>
            <a:ext cx="48749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cleverly-constructed data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brings together partial results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225630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Stripes: Pseudo-Code</a:t>
            </a:r>
            <a:endParaRPr lang="en-US" dirty="0"/>
          </a:p>
        </p:txBody>
      </p:sp>
      <p:pic>
        <p:nvPicPr>
          <p:cNvPr id="4" name="Content Placeholder 3" descr="matrix-strip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9112" y="1738312"/>
            <a:ext cx="8181975" cy="3762375"/>
          </a:xfrm>
        </p:spPr>
      </p:pic>
    </p:spTree>
    <p:extLst>
      <p:ext uri="{BB962C8B-B14F-4D97-AF65-F5344CB8AC3E}">
        <p14:creationId xmlns:p14="http://schemas.microsoft.com/office/powerpoint/2010/main" val="1090961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“Stripes” Analysis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Far less sorting and shuffling of key-value pairs</a:t>
            </a:r>
          </a:p>
          <a:p>
            <a:pPr lvl="1"/>
            <a:r>
              <a:rPr lang="en-US" dirty="0" smtClean="0"/>
              <a:t>Can make better use of combiners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More difficult to implement</a:t>
            </a:r>
          </a:p>
          <a:p>
            <a:pPr lvl="1"/>
            <a:r>
              <a:rPr lang="en-US" dirty="0" smtClean="0"/>
              <a:t>Underlying object more heavyweight</a:t>
            </a:r>
          </a:p>
          <a:p>
            <a:pPr lvl="1"/>
            <a:r>
              <a:rPr lang="en-US" dirty="0" smtClean="0"/>
              <a:t>Fundamental limitation in terms of size of event space</a:t>
            </a:r>
          </a:p>
        </p:txBody>
      </p:sp>
    </p:spTree>
    <p:extLst>
      <p:ext uri="{BB962C8B-B14F-4D97-AF65-F5344CB8AC3E}">
        <p14:creationId xmlns:p14="http://schemas.microsoft.com/office/powerpoint/2010/main" val="26521171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  <p:extLst>
      <p:ext uri="{BB962C8B-B14F-4D97-AF65-F5344CB8AC3E}">
        <p14:creationId xmlns:p14="http://schemas.microsoft.com/office/powerpoint/2010/main" val="41021021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3639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estimate relative frequencies from counts?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 do we want to do this?</a:t>
            </a:r>
          </a:p>
          <a:p>
            <a:r>
              <a:rPr lang="en-US" dirty="0" smtClean="0"/>
              <a:t>How do we do this with </a:t>
            </a:r>
            <a:r>
              <a:rPr lang="en-US" dirty="0" err="1" smtClean="0"/>
              <a:t>MapReduce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854200"/>
            <a:ext cx="4889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86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“Stripes” 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Easy!</a:t>
            </a:r>
          </a:p>
          <a:p>
            <a:pPr lvl="1"/>
            <a:r>
              <a:rPr lang="en-US" dirty="0" smtClean="0"/>
              <a:t>One pass to compute (a, *)</a:t>
            </a:r>
          </a:p>
          <a:p>
            <a:pPr lvl="1"/>
            <a:r>
              <a:rPr lang="en-US" dirty="0" smtClean="0"/>
              <a:t>Another pass to directly compute f(B|A)</a:t>
            </a:r>
          </a:p>
        </p:txBody>
      </p:sp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762000" y="1371600"/>
            <a:ext cx="401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</p:spTree>
    <p:extLst>
      <p:ext uri="{BB962C8B-B14F-4D97-AF65-F5344CB8AC3E}">
        <p14:creationId xmlns:p14="http://schemas.microsoft.com/office/powerpoint/2010/main" val="3571393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f(B|A): “Pairs”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issue?</a:t>
            </a:r>
          </a:p>
          <a:p>
            <a:pPr lvl="1"/>
            <a:r>
              <a:rPr lang="en-US" dirty="0" smtClean="0"/>
              <a:t>Computing </a:t>
            </a:r>
            <a:r>
              <a:rPr lang="en-US" dirty="0"/>
              <a:t>relative frequencies requires marginal counts</a:t>
            </a:r>
          </a:p>
          <a:p>
            <a:pPr lvl="1"/>
            <a:r>
              <a:rPr lang="en-US" dirty="0"/>
              <a:t>But </a:t>
            </a:r>
            <a:r>
              <a:rPr lang="en-US" dirty="0" smtClean="0"/>
              <a:t>the marginal </a:t>
            </a:r>
            <a:r>
              <a:rPr lang="en-US" dirty="0"/>
              <a:t>cannot be computed until you see all counts</a:t>
            </a:r>
          </a:p>
          <a:p>
            <a:pPr lvl="1"/>
            <a:r>
              <a:rPr lang="en-US" dirty="0"/>
              <a:t>Buffering is a bad idea</a:t>
            </a:r>
            <a:r>
              <a:rPr lang="en-US" dirty="0" smtClean="0"/>
              <a:t>!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What if we could get the marginal count to arrive at the reducer first?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09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“Pairs” 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to work:</a:t>
            </a:r>
          </a:p>
          <a:p>
            <a:pPr lvl="1"/>
            <a:r>
              <a:rPr lang="en-US" dirty="0" smtClean="0"/>
              <a:t>Must emit extra (a, *) for every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n</a:t>
            </a:r>
            <a:r>
              <a:rPr lang="en-US" dirty="0" smtClean="0"/>
              <a:t> in </a:t>
            </a:r>
            <a:r>
              <a:rPr lang="en-US" dirty="0" err="1" smtClean="0"/>
              <a:t>mapper</a:t>
            </a:r>
            <a:endParaRPr lang="en-US" dirty="0" smtClean="0"/>
          </a:p>
          <a:p>
            <a:pPr lvl="1"/>
            <a:r>
              <a:rPr lang="en-US" dirty="0" smtClean="0"/>
              <a:t>Must make sure all </a:t>
            </a:r>
            <a:r>
              <a:rPr lang="en-US" dirty="0" err="1" smtClean="0"/>
              <a:t>a’s</a:t>
            </a:r>
            <a:r>
              <a:rPr lang="en-US" dirty="0" smtClean="0"/>
              <a:t> get sent to same reducer (use </a:t>
            </a:r>
            <a:r>
              <a:rPr lang="en-US" dirty="0" err="1" smtClean="0"/>
              <a:t>partitioner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Must make sure (a, *) comes first (define sort order)</a:t>
            </a:r>
          </a:p>
          <a:p>
            <a:pPr lvl="1"/>
            <a:r>
              <a:rPr lang="en-US" dirty="0" smtClean="0"/>
              <a:t>Must hold state in reducer across different key-value pairs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143000" y="1720850"/>
            <a:ext cx="162877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429000" y="21336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143000" y="1295400"/>
            <a:ext cx="1490663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4848225" y="1720850"/>
            <a:ext cx="2055813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2743200" y="1338263"/>
            <a:ext cx="37099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Reducer holds this value in memory</a:t>
            </a:r>
          </a:p>
        </p:txBody>
      </p:sp>
    </p:spTree>
    <p:extLst>
      <p:ext uri="{BB962C8B-B14F-4D97-AF65-F5344CB8AC3E}">
        <p14:creationId xmlns:p14="http://schemas.microsoft.com/office/powerpoint/2010/main" val="2545675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“Order Inversion”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design pattern:</a:t>
            </a:r>
          </a:p>
          <a:p>
            <a:pPr lvl="1"/>
            <a:r>
              <a:rPr lang="en-US" dirty="0" smtClean="0"/>
              <a:t>Take advantage of sorted key order at reducer to sequence computations</a:t>
            </a:r>
          </a:p>
          <a:p>
            <a:pPr lvl="1"/>
            <a:r>
              <a:rPr lang="en-US" dirty="0" smtClean="0"/>
              <a:t>Get the marginal counts to arrive at the reducer before the joint counts</a:t>
            </a:r>
          </a:p>
          <a:p>
            <a:r>
              <a:rPr lang="en-US" dirty="0" smtClean="0"/>
              <a:t>Optimization:</a:t>
            </a:r>
          </a:p>
          <a:p>
            <a:pPr lvl="1"/>
            <a:r>
              <a:rPr lang="en-US" dirty="0" smtClean="0"/>
              <a:t>Apply in-memory combining pattern to accumulate marginal counts</a:t>
            </a:r>
          </a:p>
        </p:txBody>
      </p:sp>
    </p:spTree>
    <p:extLst>
      <p:ext uri="{BB962C8B-B14F-4D97-AF65-F5344CB8AC3E}">
        <p14:creationId xmlns:p14="http://schemas.microsoft.com/office/powerpoint/2010/main" val="1910910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Synchronization: Pairs vs. Stripes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 1: turn synchronization into an ordering problem</a:t>
            </a:r>
          </a:p>
          <a:p>
            <a:pPr lvl="1"/>
            <a:r>
              <a:rPr lang="en-US" dirty="0" smtClean="0"/>
              <a:t>Sort keys into correct order of computation</a:t>
            </a:r>
          </a:p>
          <a:p>
            <a:pPr lvl="1"/>
            <a:r>
              <a:rPr lang="en-US" dirty="0" smtClean="0"/>
              <a:t>Partition key space so that each reducer gets the appropriate set of partial results</a:t>
            </a:r>
          </a:p>
          <a:p>
            <a:pPr lvl="1"/>
            <a:r>
              <a:rPr lang="en-US" dirty="0" smtClean="0"/>
              <a:t>Hold state in reducer across multiple key-value pairs to perform computation</a:t>
            </a:r>
          </a:p>
          <a:p>
            <a:pPr lvl="1"/>
            <a:r>
              <a:rPr lang="en-US" dirty="0" smtClean="0"/>
              <a:t>Illustrated by the “pairs” approach</a:t>
            </a:r>
          </a:p>
          <a:p>
            <a:r>
              <a:rPr lang="en-US" dirty="0" smtClean="0"/>
              <a:t>Approach 2: construct data structures that bring partial results together</a:t>
            </a:r>
          </a:p>
          <a:p>
            <a:pPr lvl="1"/>
            <a:r>
              <a:rPr lang="en-US" dirty="0" smtClean="0"/>
              <a:t>Each reducer receives all the data it needs to complete the computation</a:t>
            </a:r>
          </a:p>
          <a:p>
            <a:pPr lvl="1"/>
            <a:r>
              <a:rPr lang="en-US" dirty="0" smtClean="0"/>
              <a:t>Illustrated by the “stripes” approach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9575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sorts input to reducers by key</a:t>
            </a:r>
          </a:p>
          <a:p>
            <a:pPr lvl="1"/>
            <a:r>
              <a:rPr lang="en-US" dirty="0" smtClean="0"/>
              <a:t>Values may be arbitrarily ordered</a:t>
            </a:r>
          </a:p>
          <a:p>
            <a:r>
              <a:rPr lang="en-US" dirty="0" smtClean="0"/>
              <a:t>What if want to sort value also?</a:t>
            </a:r>
          </a:p>
          <a:p>
            <a:pPr lvl="1"/>
            <a:r>
              <a:rPr lang="en-US" dirty="0" smtClean="0"/>
              <a:t>E.g., k </a:t>
            </a:r>
            <a:r>
              <a:rPr lang="en-US" dirty="0" smtClean="0">
                <a:latin typeface="Arial"/>
                <a:cs typeface="Arial"/>
              </a:rPr>
              <a:t>→ (v</a:t>
            </a:r>
            <a:r>
              <a:rPr lang="en-US" baseline="-25000" dirty="0" smtClean="0">
                <a:latin typeface="Arial"/>
                <a:cs typeface="Arial"/>
              </a:rPr>
              <a:t>1</a:t>
            </a:r>
            <a:r>
              <a:rPr lang="en-US" dirty="0" smtClean="0">
                <a:latin typeface="Arial"/>
                <a:cs typeface="Arial"/>
              </a:rPr>
              <a:t>, r), </a:t>
            </a:r>
            <a:r>
              <a:rPr lang="en-US" dirty="0" smtClean="0">
                <a:cs typeface="Arial"/>
              </a:rPr>
              <a:t>(v</a:t>
            </a:r>
            <a:r>
              <a:rPr lang="en-US" baseline="-25000" dirty="0" smtClean="0">
                <a:cs typeface="Arial"/>
              </a:rPr>
              <a:t>3</a:t>
            </a:r>
            <a:r>
              <a:rPr lang="en-US" dirty="0" smtClean="0">
                <a:cs typeface="Arial"/>
              </a:rPr>
              <a:t>, r), (v</a:t>
            </a:r>
            <a:r>
              <a:rPr lang="en-US" baseline="-25000" dirty="0" smtClean="0">
                <a:cs typeface="Arial"/>
              </a:rPr>
              <a:t>4</a:t>
            </a:r>
            <a:r>
              <a:rPr lang="en-US" dirty="0" smtClean="0">
                <a:cs typeface="Arial"/>
              </a:rPr>
              <a:t>, r), (v</a:t>
            </a:r>
            <a:r>
              <a:rPr lang="en-US" baseline="-25000" dirty="0" smtClean="0">
                <a:cs typeface="Arial"/>
              </a:rPr>
              <a:t>8</a:t>
            </a:r>
            <a:r>
              <a:rPr lang="en-US" dirty="0" smtClean="0">
                <a:cs typeface="Arial"/>
              </a:rPr>
              <a:t>, r)…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78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Sorting: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 1:</a:t>
            </a:r>
          </a:p>
          <a:p>
            <a:pPr lvl="1"/>
            <a:r>
              <a:rPr lang="en-US" dirty="0" smtClean="0"/>
              <a:t>Buffer values in memory, then sort</a:t>
            </a:r>
          </a:p>
          <a:p>
            <a:pPr lvl="1"/>
            <a:r>
              <a:rPr lang="en-US" dirty="0" smtClean="0"/>
              <a:t>Why is this a bad idea?</a:t>
            </a:r>
          </a:p>
          <a:p>
            <a:r>
              <a:rPr lang="en-US" dirty="0" smtClean="0"/>
              <a:t>Solution 2:</a:t>
            </a:r>
          </a:p>
          <a:p>
            <a:pPr lvl="1"/>
            <a:r>
              <a:rPr lang="en-US" dirty="0" smtClean="0"/>
              <a:t>“Value-to-key conversion” design pattern: form composite intermediate key, </a:t>
            </a:r>
            <a:r>
              <a:rPr lang="en-US" dirty="0" smtClean="0">
                <a:cs typeface="Arial"/>
              </a:rPr>
              <a:t>(k, v</a:t>
            </a:r>
            <a:r>
              <a:rPr lang="en-US" baseline="-25000" dirty="0" smtClean="0">
                <a:cs typeface="Arial"/>
              </a:rPr>
              <a:t>1</a:t>
            </a:r>
            <a:r>
              <a:rPr lang="en-US" dirty="0" smtClean="0">
                <a:cs typeface="Arial"/>
              </a:rPr>
              <a:t>)</a:t>
            </a:r>
          </a:p>
          <a:p>
            <a:pPr lvl="1"/>
            <a:r>
              <a:rPr lang="en-US" dirty="0" smtClean="0">
                <a:cs typeface="Arial"/>
              </a:rPr>
              <a:t>Let execution framework do the sorting</a:t>
            </a:r>
          </a:p>
          <a:p>
            <a:pPr lvl="1"/>
            <a:r>
              <a:rPr lang="en-US" dirty="0" smtClean="0">
                <a:cs typeface="Arial"/>
              </a:rPr>
              <a:t>Preserve state across multiple key-value pairs to handle processing</a:t>
            </a:r>
            <a:endParaRPr lang="en-US" dirty="0" smtClean="0"/>
          </a:p>
          <a:p>
            <a:pPr lvl="1"/>
            <a:r>
              <a:rPr lang="en-US" dirty="0" smtClean="0"/>
              <a:t>Anything else we need to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3709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Tools for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Cleverly-constructed data structures</a:t>
            </a:r>
          </a:p>
          <a:p>
            <a:pPr lvl="1"/>
            <a:r>
              <a:rPr lang="en-US" dirty="0" smtClean="0"/>
              <a:t>Bring data together</a:t>
            </a:r>
          </a:p>
          <a:p>
            <a:r>
              <a:rPr lang="en-US" dirty="0" smtClean="0"/>
              <a:t>Sort order of intermediate keys</a:t>
            </a:r>
          </a:p>
          <a:p>
            <a:pPr lvl="1"/>
            <a:r>
              <a:rPr lang="en-US" dirty="0" smtClean="0"/>
              <a:t>Control order in which reducers process keys</a:t>
            </a:r>
          </a:p>
          <a:p>
            <a:r>
              <a:rPr lang="en-US" dirty="0" smtClean="0"/>
              <a:t>Partitioner</a:t>
            </a:r>
          </a:p>
          <a:p>
            <a:pPr lvl="1"/>
            <a:r>
              <a:rPr lang="en-US" dirty="0" smtClean="0"/>
              <a:t>Control which reducer processes which keys</a:t>
            </a:r>
          </a:p>
          <a:p>
            <a:r>
              <a:rPr lang="en-US" dirty="0" smtClean="0"/>
              <a:t>Preserving state in </a:t>
            </a:r>
            <a:r>
              <a:rPr lang="en-US" dirty="0" err="1" smtClean="0"/>
              <a:t>mappers</a:t>
            </a:r>
            <a:r>
              <a:rPr lang="en-US" dirty="0" smtClean="0"/>
              <a:t> and reducers</a:t>
            </a:r>
          </a:p>
          <a:p>
            <a:pPr lvl="1"/>
            <a:r>
              <a:rPr lang="en-US" dirty="0" smtClean="0"/>
              <a:t>Capture dependencies across multiple keys and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20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Issues and Tradeoffs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key-value pairs</a:t>
            </a:r>
          </a:p>
          <a:p>
            <a:pPr lvl="1"/>
            <a:r>
              <a:rPr lang="en-US" dirty="0" smtClean="0"/>
              <a:t>Object creation overhead</a:t>
            </a:r>
          </a:p>
          <a:p>
            <a:pPr lvl="1"/>
            <a:r>
              <a:rPr lang="en-US" dirty="0" smtClean="0"/>
              <a:t>Time for sorting and shuffling pairs across the network</a:t>
            </a:r>
          </a:p>
          <a:p>
            <a:r>
              <a:rPr lang="en-US" dirty="0" smtClean="0"/>
              <a:t>Size of each key-value pair</a:t>
            </a:r>
          </a:p>
          <a:p>
            <a:pPr lvl="1"/>
            <a:r>
              <a:rPr lang="en-US" dirty="0" smtClean="0"/>
              <a:t>De/serialization overhead</a:t>
            </a:r>
          </a:p>
          <a:p>
            <a:r>
              <a:rPr lang="en-US" dirty="0" smtClean="0"/>
              <a:t>Local aggregation</a:t>
            </a:r>
          </a:p>
          <a:p>
            <a:pPr lvl="1"/>
            <a:r>
              <a:rPr lang="en-US" dirty="0" smtClean="0"/>
              <a:t>Opportunities to perform local aggregation varies</a:t>
            </a:r>
          </a:p>
          <a:p>
            <a:pPr lvl="1"/>
            <a:r>
              <a:rPr lang="en-US" dirty="0" smtClean="0"/>
              <a:t>Combiners make a big difference</a:t>
            </a:r>
          </a:p>
          <a:p>
            <a:pPr lvl="1"/>
            <a:r>
              <a:rPr lang="en-US" dirty="0" smtClean="0"/>
              <a:t>Combiners vs. in-mapper combining</a:t>
            </a:r>
          </a:p>
          <a:p>
            <a:pPr lvl="1"/>
            <a:r>
              <a:rPr lang="en-US" dirty="0" smtClean="0"/>
              <a:t>RAM vs. disk vs. network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2941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8145" y="-1"/>
            <a:ext cx="10598728" cy="6858001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</a:t>
            </a:r>
            <a:r>
              <a:rPr lang="en-US" sz="1000" b="0" dirty="0" err="1" smtClean="0">
                <a:solidFill>
                  <a:srgbClr val="FFFFFF"/>
                </a:solidFill>
              </a:rPr>
              <a:t>Dalles</a:t>
            </a:r>
            <a:r>
              <a:rPr lang="en-US" sz="1000" b="0" dirty="0" smtClean="0">
                <a:solidFill>
                  <a:srgbClr val="FFFFFF"/>
                </a:solidFill>
              </a:rPr>
              <a:t>, Oregon)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57726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at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on small datasets, won’t scale… why?</a:t>
            </a:r>
          </a:p>
          <a:p>
            <a:pPr lvl="1"/>
            <a:r>
              <a:rPr lang="en-US" dirty="0" smtClean="0"/>
              <a:t>Memory management issues (buffering and object creation)</a:t>
            </a:r>
          </a:p>
          <a:p>
            <a:pPr lvl="1"/>
            <a:r>
              <a:rPr lang="en-US" dirty="0" smtClean="0"/>
              <a:t>Too much intermediate data</a:t>
            </a:r>
          </a:p>
          <a:p>
            <a:pPr lvl="1"/>
            <a:r>
              <a:rPr lang="en-US" dirty="0" smtClean="0"/>
              <a:t>Mangled input records</a:t>
            </a:r>
          </a:p>
          <a:p>
            <a:r>
              <a:rPr lang="en-US" dirty="0" smtClean="0"/>
              <a:t>Real-world data is messy!</a:t>
            </a:r>
          </a:p>
          <a:p>
            <a:pPr lvl="1"/>
            <a:r>
              <a:rPr lang="en-US" dirty="0" smtClean="0"/>
              <a:t>There’s no such thing as “consistent data”</a:t>
            </a:r>
          </a:p>
          <a:p>
            <a:pPr lvl="1"/>
            <a:r>
              <a:rPr lang="en-US" dirty="0" smtClean="0"/>
              <a:t>Watch out for corner cases</a:t>
            </a:r>
          </a:p>
          <a:p>
            <a:pPr lvl="1"/>
            <a:r>
              <a:rPr lang="en-US" dirty="0" smtClean="0"/>
              <a:t>Isolate unexpected behavior, bring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7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3829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S_0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48" y="-1"/>
            <a:ext cx="10326348" cy="688251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903389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47513</TotalTime>
  <Words>2485</Words>
  <Application>Microsoft Macintosh PowerPoint</Application>
  <PresentationFormat>On-screen Show (4:3)</PresentationFormat>
  <Paragraphs>474</Paragraphs>
  <Slides>71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Default Design</vt:lpstr>
      <vt:lpstr>PowerPoint Presentation</vt:lpstr>
      <vt:lpstr>PowerPoint Presentation</vt:lpstr>
      <vt:lpstr>PowerPoint Presentation</vt:lpstr>
      <vt:lpstr>Today’s Agenda</vt:lpstr>
      <vt:lpstr>PowerPoint Presentation</vt:lpstr>
      <vt:lpstr>“Big Ideas”</vt:lpstr>
      <vt:lpstr>PowerPoint Presentation</vt:lpstr>
      <vt:lpstr>PowerPoint Presentation</vt:lpstr>
      <vt:lpstr>PowerPoint Presentation</vt:lpstr>
      <vt:lpstr>PowerPoint Presentation</vt:lpstr>
      <vt:lpstr>Building Blocks</vt:lpstr>
      <vt:lpstr>PowerPoint Presentation</vt:lpstr>
      <vt:lpstr>PowerPoint Presentation</vt:lpstr>
      <vt:lpstr>PowerPoint Presentation</vt:lpstr>
      <vt:lpstr>Storage Hierarchy</vt:lpstr>
      <vt:lpstr>Storage Hierarchy</vt:lpstr>
      <vt:lpstr>Anatomy of a Datacenter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Scaling “up” vs. “out”</vt:lpstr>
      <vt:lpstr>Modeling Communication Costs</vt:lpstr>
      <vt:lpstr>Cost of Parallelization</vt:lpstr>
      <vt:lpstr>Advantages of scaling “up”</vt:lpstr>
      <vt:lpstr>Seeks vs. Scans</vt:lpstr>
      <vt:lpstr>Justifying the “Big Ideas”</vt:lpstr>
      <vt:lpstr>Numbers Everyone Should Know*</vt:lpstr>
      <vt:lpstr>PowerPoint Presentation</vt:lpstr>
      <vt:lpstr>PowerPoint Presentation</vt:lpstr>
      <vt:lpstr>PowerPoint Presentation</vt:lpstr>
      <vt:lpstr>MapReduce: Recap</vt:lpstr>
      <vt:lpstr>PowerPoint Presentation</vt:lpstr>
      <vt:lpstr>“Everything Else”</vt:lpstr>
      <vt:lpstr>Tools for Synchronization</vt:lpstr>
      <vt:lpstr>Preserving State</vt:lpstr>
      <vt:lpstr>Scalable Hadoop Algorithms: Themes</vt:lpstr>
      <vt:lpstr>Importance of Local Aggregation</vt:lpstr>
      <vt:lpstr>Shuffle and Sort</vt:lpstr>
      <vt:lpstr>Word Count: Baseline</vt:lpstr>
      <vt:lpstr>Word Count: Version 1</vt:lpstr>
      <vt:lpstr>Word Count: Version 2</vt:lpstr>
      <vt:lpstr>Design Pattern for Local Aggregation</vt:lpstr>
      <vt:lpstr>Combiner Design</vt:lpstr>
      <vt:lpstr>Computing the Mean: Version 1</vt:lpstr>
      <vt:lpstr>Computing the Mean: Version 2</vt:lpstr>
      <vt:lpstr>Computing the Mean: Version 3</vt:lpstr>
      <vt:lpstr>Computing the Mean: Version 4</vt:lpstr>
      <vt:lpstr>Algorithm Design: Running Example</vt:lpstr>
      <vt:lpstr>MapReduce: Large Counting Problems</vt:lpstr>
      <vt:lpstr>First Try: “Pairs”</vt:lpstr>
      <vt:lpstr>Pairs: Pseudo-Code</vt:lpstr>
      <vt:lpstr>“Pairs” Analysis</vt:lpstr>
      <vt:lpstr>Another Try: “Stripes”</vt:lpstr>
      <vt:lpstr>Stripes: Pseudo-Code</vt:lpstr>
      <vt:lpstr>“Stripes” Analysis</vt:lpstr>
      <vt:lpstr>PowerPoint Presentation</vt:lpstr>
      <vt:lpstr>PowerPoint Presentation</vt:lpstr>
      <vt:lpstr>Relative Frequencies</vt:lpstr>
      <vt:lpstr>f(B|A): “Stripes” </vt:lpstr>
      <vt:lpstr>f(B|A): “Pairs” </vt:lpstr>
      <vt:lpstr>f(B|A): “Pairs” </vt:lpstr>
      <vt:lpstr>“Order Inversion”</vt:lpstr>
      <vt:lpstr>Synchronization: Pairs vs. Stripes</vt:lpstr>
      <vt:lpstr>Secondary Sorting</vt:lpstr>
      <vt:lpstr>Secondary Sorting: Solutions</vt:lpstr>
      <vt:lpstr>Recap: Tools for Synchronization</vt:lpstr>
      <vt:lpstr>Issues and Tradeoffs</vt:lpstr>
      <vt:lpstr>Debugging at Scale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8371</cp:revision>
  <dcterms:created xsi:type="dcterms:W3CDTF">2012-08-31T06:36:49Z</dcterms:created>
  <dcterms:modified xsi:type="dcterms:W3CDTF">2013-02-07T19:38:16Z</dcterms:modified>
</cp:coreProperties>
</file>